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34"/>
  </p:notesMasterIdLst>
  <p:handoutMasterIdLst>
    <p:handoutMasterId r:id="rId35"/>
  </p:handoutMasterIdLst>
  <p:sldIdLst>
    <p:sldId id="256" r:id="rId3"/>
    <p:sldId id="309" r:id="rId4"/>
    <p:sldId id="308" r:id="rId5"/>
    <p:sldId id="333" r:id="rId6"/>
    <p:sldId id="258" r:id="rId7"/>
    <p:sldId id="260" r:id="rId8"/>
    <p:sldId id="262" r:id="rId9"/>
    <p:sldId id="322" r:id="rId10"/>
    <p:sldId id="323" r:id="rId11"/>
    <p:sldId id="324" r:id="rId12"/>
    <p:sldId id="325" r:id="rId13"/>
    <p:sldId id="305" r:id="rId14"/>
    <p:sldId id="326" r:id="rId15"/>
    <p:sldId id="327" r:id="rId16"/>
    <p:sldId id="328" r:id="rId17"/>
    <p:sldId id="329" r:id="rId18"/>
    <p:sldId id="330" r:id="rId19"/>
    <p:sldId id="331" r:id="rId20"/>
    <p:sldId id="300" r:id="rId21"/>
    <p:sldId id="301" r:id="rId22"/>
    <p:sldId id="302" r:id="rId23"/>
    <p:sldId id="303" r:id="rId24"/>
    <p:sldId id="306" r:id="rId25"/>
    <p:sldId id="310" r:id="rId26"/>
    <p:sldId id="337" r:id="rId27"/>
    <p:sldId id="335" r:id="rId28"/>
    <p:sldId id="334" r:id="rId29"/>
    <p:sldId id="336" r:id="rId30"/>
    <p:sldId id="338" r:id="rId31"/>
    <p:sldId id="283" r:id="rId32"/>
    <p:sldId id="257" r:id="rId3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49C9E"/>
    <a:srgbClr val="156635"/>
    <a:srgbClr val="762123"/>
    <a:srgbClr val="EC821C"/>
    <a:srgbClr val="CBF5DC"/>
    <a:srgbClr val="93E9B6"/>
    <a:srgbClr val="F6C798"/>
    <a:srgbClr val="156834"/>
    <a:srgbClr val="DA787A"/>
    <a:srgbClr val="15673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33" autoAdjust="0"/>
    <p:restoredTop sz="93190" autoAdjust="0"/>
  </p:normalViewPr>
  <p:slideViewPr>
    <p:cSldViewPr>
      <p:cViewPr>
        <p:scale>
          <a:sx n="70" d="100"/>
          <a:sy n="70" d="100"/>
        </p:scale>
        <p:origin x="-1392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76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7/15/2015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7/15/2015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64AA3F5-A822-4173-AC26-17C7D15F4D6D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FCA5786-0BD5-4493-BF9D-730BC271B2D1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D4E5D6E-F552-495F-8CBE-18037EA727B6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The roots from different</a:t>
            </a:r>
            <a:r>
              <a:rPr lang="en-US" baseline="0" dirty="0" smtClean="0"/>
              <a:t> depths</a:t>
            </a:r>
            <a:r>
              <a:rPr lang="en-US" dirty="0" smtClean="0"/>
              <a:t> were cleaned with distilled water, dried to constant weight in an oven at 75 C and ground</a:t>
            </a:r>
            <a:r>
              <a:rPr lang="en-US" baseline="0" dirty="0" smtClean="0"/>
              <a:t> to a fine powder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8A541-A0B8-41E8-AC15-E5A7735BFBCF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456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B81FCF8-87A5-4F4B-A0BE-B4BABD36CBFF}" type="datetimeFigureOut">
              <a:rPr lang="en-US"/>
              <a:pPr>
                <a:defRPr/>
              </a:pPr>
              <a:t>7/15/2015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1159F55-EF30-418A-A33C-C49B6D7A1A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544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09978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8112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13947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9764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76200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13784-A5A9-4880-90FC-4DAC7DDE0018}" type="datetime1">
              <a:rPr lang="en-US"/>
              <a:pPr>
                <a:defRPr/>
              </a:pPr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Contract Review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5648325"/>
            <a:ext cx="685800" cy="396875"/>
          </a:xfrm>
          <a:prstGeom prst="bracketPair">
            <a:avLst>
              <a:gd name="adj" fmla="val 17949"/>
            </a:avLst>
          </a:prstGeo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E5A56-CDD5-4B0E-8BB7-45C21D4C9A93}" type="datetimeFigureOut">
              <a:rPr lang="en-US"/>
              <a:pPr>
                <a:defRPr/>
              </a:pPr>
              <a:t>7/15/2015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F3E8B-F803-4CFB-B232-DD1B2499B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E7A58E-CD38-418C-AC69-FF9DC17E29A4}" type="datetimeFigureOut">
              <a:rPr lang="en-US" smtClean="0"/>
              <a:pPr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87F028-9A75-443D-B42F-66BD45903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49275" y="1193800"/>
            <a:ext cx="8596313" cy="104775"/>
          </a:xfrm>
          <a:prstGeom prst="rect">
            <a:avLst/>
          </a:prstGeom>
          <a:solidFill>
            <a:srgbClr val="00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60325" y="6361113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fld id="{695440B4-267D-4908-83EF-02A5FC712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711200" y="6229350"/>
            <a:ext cx="1930400" cy="514350"/>
          </a:xfrm>
          <a:prstGeom prst="rect">
            <a:avLst/>
          </a:prstGeom>
        </p:spPr>
        <p:txBody>
          <a:bodyPr anchor="b"/>
          <a:lstStyle>
            <a:lvl1pPr eaLnBrk="0" hangingPunct="0">
              <a:spcBef>
                <a:spcPct val="50000"/>
              </a:spcBef>
              <a:defRPr sz="1400">
                <a:solidFill>
                  <a:srgbClr val="5E574E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  <p:sldLayoutId id="2147483688" r:id="rId7"/>
    <p:sldLayoutId id="2147483689" r:id="rId8"/>
    <p:sldLayoutId id="2147483691" r:id="rId9"/>
    <p:sldLayoutId id="2147483692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62000" y="1828800"/>
            <a:ext cx="7124700" cy="762000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Intensification of maize-legume systems</a:t>
            </a:r>
            <a:endParaRPr lang="en-US" sz="32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057400" y="3124200"/>
            <a:ext cx="5334000" cy="190500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Regis Chikowo, </a:t>
            </a:r>
            <a:r>
              <a:rPr lang="en-US" dirty="0" err="1" smtClean="0">
                <a:latin typeface="+mn-lt"/>
              </a:rPr>
              <a:t>Wezi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Mhango</a:t>
            </a:r>
            <a:r>
              <a:rPr lang="en-US" dirty="0" smtClean="0">
                <a:latin typeface="+mn-lt"/>
              </a:rPr>
              <a:t>, Edward </a:t>
            </a:r>
            <a:r>
              <a:rPr lang="en-US" dirty="0" err="1" smtClean="0">
                <a:latin typeface="+mn-lt"/>
              </a:rPr>
              <a:t>Mzumara</a:t>
            </a:r>
            <a:r>
              <a:rPr lang="en-US" dirty="0" smtClean="0">
                <a:latin typeface="+mn-lt"/>
              </a:rPr>
              <a:t>, </a:t>
            </a:r>
            <a:r>
              <a:rPr lang="en-US" dirty="0" err="1" smtClean="0">
                <a:latin typeface="+mn-lt"/>
              </a:rPr>
              <a:t>Chiwimbo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Gwenambira</a:t>
            </a:r>
            <a:r>
              <a:rPr lang="en-US" dirty="0" smtClean="0">
                <a:latin typeface="+mn-lt"/>
              </a:rPr>
              <a:t>, Rowland </a:t>
            </a:r>
            <a:r>
              <a:rPr lang="en-US" dirty="0" err="1" smtClean="0">
                <a:latin typeface="+mn-lt"/>
              </a:rPr>
              <a:t>Chirwa</a:t>
            </a:r>
            <a:r>
              <a:rPr lang="en-US" dirty="0" smtClean="0">
                <a:latin typeface="+mn-lt"/>
              </a:rPr>
              <a:t>,  </a:t>
            </a:r>
            <a:r>
              <a:rPr lang="en-US" dirty="0" err="1" smtClean="0">
                <a:latin typeface="+mn-lt"/>
              </a:rPr>
              <a:t>Sieg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Snapp</a:t>
            </a:r>
            <a:endParaRPr lang="en-US" dirty="0" smtClean="0">
              <a:latin typeface="+mn-lt"/>
            </a:endParaRPr>
          </a:p>
          <a:p>
            <a:endParaRPr lang="en-US" dirty="0" smtClean="0"/>
          </a:p>
          <a:p>
            <a:endParaRPr lang="en-US" sz="14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914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Yield-determining factors</a:t>
            </a:r>
          </a:p>
        </p:txBody>
      </p:sp>
      <p:sp>
        <p:nvSpPr>
          <p:cNvPr id="4" name="Oval 3"/>
          <p:cNvSpPr/>
          <p:nvPr/>
        </p:nvSpPr>
        <p:spPr>
          <a:xfrm>
            <a:off x="1714500" y="4000500"/>
            <a:ext cx="2428875" cy="10715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914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Yield-determining factors</a:t>
            </a:r>
          </a:p>
        </p:txBody>
      </p:sp>
      <p:sp>
        <p:nvSpPr>
          <p:cNvPr id="5" name="Oval 4"/>
          <p:cNvSpPr/>
          <p:nvPr/>
        </p:nvSpPr>
        <p:spPr>
          <a:xfrm>
            <a:off x="1928813" y="2714625"/>
            <a:ext cx="2428875" cy="10715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Multiply 5"/>
          <p:cNvSpPr/>
          <p:nvPr/>
        </p:nvSpPr>
        <p:spPr>
          <a:xfrm>
            <a:off x="7072313" y="4357688"/>
            <a:ext cx="1500187" cy="85725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215188" y="3143250"/>
            <a:ext cx="1214437" cy="71437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76400"/>
            <a:ext cx="7620000" cy="685800"/>
          </a:xfrm>
        </p:spPr>
        <p:txBody>
          <a:bodyPr/>
          <a:lstStyle/>
          <a:p>
            <a:r>
              <a:rPr lang="en-US" sz="3200" b="1" dirty="0" smtClean="0"/>
              <a:t>Responding to different farm/socioeconomic circumstances …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743200"/>
            <a:ext cx="6324600" cy="2971800"/>
          </a:xfrm>
        </p:spPr>
        <p:txBody>
          <a:bodyPr/>
          <a:lstStyle/>
          <a:p>
            <a:r>
              <a:rPr lang="en-US" sz="3200" dirty="0" smtClean="0"/>
              <a:t>Interrogating  circumstances for 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Intensified mineral fertilizer use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Rotational systems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Intercropping systems</a:t>
            </a:r>
          </a:p>
          <a:p>
            <a:pPr lvl="1">
              <a:buFont typeface="Wingdings" pitchFamily="2" charset="2"/>
              <a:buChar char="ü"/>
            </a:pPr>
            <a:r>
              <a:rPr lang="en-US" sz="3200" dirty="0" smtClean="0"/>
              <a:t>Doubled-up legume systems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357313"/>
            <a:ext cx="7391400" cy="838200"/>
          </a:xfrm>
        </p:spPr>
        <p:txBody>
          <a:bodyPr/>
          <a:lstStyle/>
          <a:p>
            <a:pPr>
              <a:defRPr/>
            </a:pPr>
            <a:r>
              <a:rPr lang="en-US" sz="4400" b="1" dirty="0" smtClean="0"/>
              <a:t>When land is too constraining..</a:t>
            </a:r>
            <a:endParaRPr lang="en-US" sz="4400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214312" y="2571751"/>
            <a:ext cx="8624887" cy="24574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/>
              <a:t>Increasing land productivity is a must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We have to go an extra mile with our innovations</a:t>
            </a:r>
          </a:p>
          <a:p>
            <a:pPr lvl="2">
              <a:buFont typeface="Wingdings" pitchFamily="2" charset="2"/>
              <a:buChar char="Ø"/>
            </a:pPr>
            <a:r>
              <a:rPr lang="en-US" sz="2800" dirty="0" smtClean="0"/>
              <a:t>Beyond the ‘low hanging fruits’ </a:t>
            </a:r>
          </a:p>
          <a:p>
            <a:pPr lvl="2"/>
            <a:endParaRPr lang="en-US" sz="2800" dirty="0" smtClean="0"/>
          </a:p>
          <a:p>
            <a:endParaRPr lang="en-US" sz="2800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181975" cy="990600"/>
          </a:xfrm>
        </p:spPr>
        <p:txBody>
          <a:bodyPr/>
          <a:lstStyle/>
          <a:p>
            <a:pPr algn="ctr">
              <a:defRPr/>
            </a:pPr>
            <a:r>
              <a:rPr lang="en-US" sz="3200" b="1" dirty="0" smtClean="0"/>
              <a:t>The doubled-up legume technology</a:t>
            </a:r>
            <a:br>
              <a:rPr lang="en-US" sz="3200" b="1" dirty="0" smtClean="0"/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Intercropping two grain legumes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667000"/>
            <a:ext cx="7772400" cy="4191000"/>
          </a:xfrm>
        </p:spPr>
        <p:txBody>
          <a:bodyPr>
            <a:normAutofit lnSpcReduction="10000"/>
          </a:bodyPr>
          <a:lstStyle/>
          <a:p>
            <a:pPr marL="342900" lvl="1">
              <a:defRPr/>
            </a:pPr>
            <a:r>
              <a:rPr lang="en-US" sz="2800" dirty="0" smtClean="0"/>
              <a:t>Legume –legume intercrops (double legume) based on different crop growth habits /architecture</a:t>
            </a:r>
          </a:p>
          <a:p>
            <a:pPr marL="708660" lvl="2">
              <a:buFont typeface="Wingdings" pitchFamily="2" charset="2"/>
              <a:buChar char="ü"/>
              <a:defRPr/>
            </a:pPr>
            <a:r>
              <a:rPr lang="en-US" sz="2600" dirty="0" smtClean="0"/>
              <a:t> one of the crops starts growth slowly</a:t>
            </a:r>
          </a:p>
          <a:p>
            <a:pPr marL="708660" lvl="2">
              <a:buFont typeface="Wingdings" pitchFamily="2" charset="2"/>
              <a:buChar char="ü"/>
              <a:defRPr/>
            </a:pPr>
            <a:r>
              <a:rPr lang="en-US" sz="2600" dirty="0" smtClean="0"/>
              <a:t>Both crops planted at their optimum spacing (as in sole cropping – additive intercropping design)</a:t>
            </a:r>
          </a:p>
          <a:p>
            <a:pPr marL="982980" lvl="3">
              <a:buFont typeface="Wingdings" pitchFamily="2" charset="2"/>
              <a:buChar char="Ø"/>
              <a:defRPr/>
            </a:pPr>
            <a:r>
              <a:rPr lang="en-US" sz="2200" dirty="0" smtClean="0"/>
              <a:t> two grain crops harvested</a:t>
            </a:r>
          </a:p>
          <a:p>
            <a:pPr marL="982980" lvl="3">
              <a:buFont typeface="Wingdings" pitchFamily="2" charset="2"/>
              <a:buChar char="Ø"/>
              <a:defRPr/>
            </a:pPr>
            <a:r>
              <a:rPr lang="en-US" sz="2200" dirty="0" smtClean="0"/>
              <a:t> soil fertility benefits larger</a:t>
            </a:r>
          </a:p>
          <a:p>
            <a:pPr>
              <a:defRPr/>
            </a:pPr>
            <a:r>
              <a:rPr lang="en-US" sz="2800" dirty="0" smtClean="0"/>
              <a:t> The </a:t>
            </a:r>
            <a:r>
              <a:rPr lang="en-US" sz="2800" dirty="0" err="1" smtClean="0"/>
              <a:t>pigeonpea</a:t>
            </a:r>
            <a:r>
              <a:rPr lang="en-US" sz="2800" dirty="0" smtClean="0"/>
              <a:t>/groundnut doubled up system the best</a:t>
            </a: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14438"/>
            <a:ext cx="8929688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200" u="sng" dirty="0" smtClean="0"/>
              <a:t>Doubled-up legumes </a:t>
            </a:r>
            <a:r>
              <a:rPr lang="en-GB" sz="3200" dirty="0" smtClean="0"/>
              <a:t>– intercropping 2 legumes that have little inter-specific competition for resources</a:t>
            </a:r>
            <a:endParaRPr lang="en-GB" sz="3200" dirty="0"/>
          </a:p>
        </p:txBody>
      </p:sp>
      <p:pic>
        <p:nvPicPr>
          <p:cNvPr id="27651" name="Picture 2" descr="C:\Users\Regis\Desktop\DSC050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286000"/>
            <a:ext cx="6275387" cy="4192588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562600"/>
            <a:ext cx="8077200" cy="838200"/>
          </a:xfrm>
        </p:spPr>
        <p:txBody>
          <a:bodyPr/>
          <a:lstStyle/>
          <a:p>
            <a:r>
              <a:rPr lang="en-US" sz="2800" dirty="0" smtClean="0"/>
              <a:t>When groundnut is almost mature, </a:t>
            </a:r>
            <a:r>
              <a:rPr lang="en-US" sz="2800" dirty="0" err="1" smtClean="0"/>
              <a:t>pigeonpea</a:t>
            </a:r>
            <a:r>
              <a:rPr lang="en-US" sz="2800" dirty="0" smtClean="0"/>
              <a:t> begins vigorous growth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19200"/>
            <a:ext cx="558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9800" y="3505200"/>
            <a:ext cx="2819400" cy="1219200"/>
          </a:xfrm>
        </p:spPr>
        <p:txBody>
          <a:bodyPr/>
          <a:lstStyle/>
          <a:p>
            <a:r>
              <a:rPr lang="en-US" sz="2400" dirty="0" smtClean="0"/>
              <a:t>Then flowers and pods form</a:t>
            </a:r>
            <a:endParaRPr lang="en-US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12727"/>
          <a:stretch>
            <a:fillRect/>
          </a:stretch>
        </p:blipFill>
        <p:spPr bwMode="auto">
          <a:xfrm>
            <a:off x="533400" y="1600200"/>
            <a:ext cx="5334000" cy="45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447800"/>
            <a:ext cx="7620000" cy="609600"/>
          </a:xfrm>
        </p:spPr>
        <p:txBody>
          <a:bodyPr/>
          <a:lstStyle/>
          <a:p>
            <a:r>
              <a:rPr lang="en-US" sz="2800" dirty="0" err="1" smtClean="0"/>
              <a:t>Understorey</a:t>
            </a:r>
            <a:r>
              <a:rPr lang="en-US" sz="2800" dirty="0" smtClean="0"/>
              <a:t> groundnut has since been harvested….!!!</a:t>
            </a:r>
            <a:endParaRPr lang="en-US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3200" y="2209800"/>
            <a:ext cx="558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143000"/>
            <a:ext cx="4572000" cy="609600"/>
          </a:xfrm>
        </p:spPr>
        <p:txBody>
          <a:bodyPr/>
          <a:lstStyle/>
          <a:p>
            <a:r>
              <a:rPr lang="en-US" sz="3200" dirty="0" smtClean="0"/>
              <a:t>Unfertilized  </a:t>
            </a:r>
            <a:r>
              <a:rPr lang="en-US" sz="3200" dirty="0" err="1" smtClean="0"/>
              <a:t>vs</a:t>
            </a:r>
            <a:r>
              <a:rPr lang="en-US" sz="3200" dirty="0" smtClean="0"/>
              <a:t> NP fertilizer</a:t>
            </a:r>
            <a:endParaRPr lang="en-US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6391275" cy="44240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2743200" cy="792162"/>
          </a:xfrm>
          <a:solidFill>
            <a:schemeClr val="accent6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latin typeface="Arial" pitchFamily="34" charset="0"/>
                <a:cs typeface="Arial" pitchFamily="34" charset="0"/>
              </a:rPr>
              <a:t>Malawi </a:t>
            </a:r>
            <a:endParaRPr lang="en-US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819400"/>
            <a:ext cx="4724400" cy="3154363"/>
          </a:xfrm>
        </p:spPr>
        <p:txBody>
          <a:bodyPr>
            <a:normAutofit/>
          </a:bodyPr>
          <a:lstStyle/>
          <a:p>
            <a:r>
              <a:rPr lang="en-US" sz="3200" dirty="0" smtClean="0">
                <a:cs typeface="Arial" pitchFamily="34" charset="0"/>
              </a:rPr>
              <a:t>15million people</a:t>
            </a:r>
          </a:p>
          <a:p>
            <a:r>
              <a:rPr lang="en-US" sz="3200" dirty="0" smtClean="0">
                <a:cs typeface="Arial" pitchFamily="34" charset="0"/>
              </a:rPr>
              <a:t>Agricultural based economy</a:t>
            </a:r>
          </a:p>
          <a:p>
            <a:r>
              <a:rPr lang="en-US" sz="3200" dirty="0" smtClean="0">
                <a:cs typeface="Arial" pitchFamily="34" charset="0"/>
              </a:rPr>
              <a:t>Area: 118,000km</a:t>
            </a:r>
            <a:r>
              <a:rPr lang="en-US" sz="3200" baseline="30000" dirty="0" smtClean="0">
                <a:cs typeface="Arial" pitchFamily="34" charset="0"/>
              </a:rPr>
              <a:t>2</a:t>
            </a:r>
          </a:p>
          <a:p>
            <a:pPr lvl="1"/>
            <a:r>
              <a:rPr lang="en-US" dirty="0" smtClean="0">
                <a:cs typeface="Arial" pitchFamily="34" charset="0"/>
              </a:rPr>
              <a:t>Small land holdings</a:t>
            </a:r>
          </a:p>
          <a:p>
            <a:endParaRPr lang="en-US" sz="4000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600200"/>
            <a:ext cx="3733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Insert map</a:t>
            </a:r>
            <a:endParaRPr lang="en-US" dirty="0"/>
          </a:p>
        </p:txBody>
      </p:sp>
      <p:pic>
        <p:nvPicPr>
          <p:cNvPr id="5" name="Picture 2" descr="colad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228600"/>
            <a:ext cx="3554730" cy="6629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143000"/>
            <a:ext cx="4572000" cy="609600"/>
          </a:xfrm>
        </p:spPr>
        <p:txBody>
          <a:bodyPr/>
          <a:lstStyle/>
          <a:p>
            <a:r>
              <a:rPr lang="en-US" sz="3200" dirty="0" smtClean="0"/>
              <a:t>Unfertilized  </a:t>
            </a:r>
            <a:r>
              <a:rPr lang="en-US" sz="3200" dirty="0" err="1" smtClean="0"/>
              <a:t>vs</a:t>
            </a:r>
            <a:r>
              <a:rPr lang="en-US" sz="3200" dirty="0" smtClean="0"/>
              <a:t> NP fertilizer</a:t>
            </a:r>
            <a:endParaRPr lang="en-US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6391275" cy="442404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Straight Connector 5"/>
          <p:cNvCxnSpPr/>
          <p:nvPr/>
        </p:nvCxnSpPr>
        <p:spPr>
          <a:xfrm>
            <a:off x="1371600" y="3276600"/>
            <a:ext cx="5715000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00200" y="4343400"/>
            <a:ext cx="5715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24000" y="4114800"/>
            <a:ext cx="5715000" cy="1588"/>
          </a:xfrm>
          <a:prstGeom prst="line">
            <a:avLst/>
          </a:prstGeom>
          <a:ln>
            <a:solidFill>
              <a:srgbClr val="E49C9E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47800"/>
            <a:ext cx="7620000" cy="838200"/>
          </a:xfrm>
        </p:spPr>
        <p:txBody>
          <a:bodyPr/>
          <a:lstStyle/>
          <a:p>
            <a:r>
              <a:rPr lang="en-AU" sz="2400" dirty="0" smtClean="0"/>
              <a:t>Maize yields are reduced with legume intercropping compared to sole maize under </a:t>
            </a:r>
            <a:r>
              <a:rPr lang="en-AU" sz="2400" b="1" u="sng" dirty="0" smtClean="0"/>
              <a:t>well fertilised </a:t>
            </a:r>
            <a:r>
              <a:rPr lang="en-AU" sz="2400" dirty="0" smtClean="0"/>
              <a:t>conditions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14600"/>
            <a:ext cx="65532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9200"/>
            <a:ext cx="7620000" cy="762000"/>
          </a:xfrm>
        </p:spPr>
        <p:txBody>
          <a:bodyPr/>
          <a:lstStyle/>
          <a:p>
            <a:r>
              <a:rPr lang="en-US" sz="3200" dirty="0" smtClean="0"/>
              <a:t>Intraspecific competition – yield penalties in doubled up systems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624840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7620000" cy="1143000"/>
          </a:xfrm>
        </p:spPr>
        <p:txBody>
          <a:bodyPr/>
          <a:lstStyle/>
          <a:p>
            <a:r>
              <a:rPr lang="en-AU" sz="2800" dirty="0" smtClean="0"/>
              <a:t>Sole and doubled-up legumes are highly beneficial to maize in sequence!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09800"/>
            <a:ext cx="6705600" cy="403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214438"/>
            <a:ext cx="7715250" cy="785812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Climbing beans: possibilities in </a:t>
            </a:r>
            <a:r>
              <a:rPr lang="en-US" sz="3200" dirty="0" err="1" smtClean="0"/>
              <a:t>Linthipe</a:t>
            </a:r>
            <a:endParaRPr lang="en-US" sz="3200" dirty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0" y="2214563"/>
            <a:ext cx="3714750" cy="2786062"/>
          </a:xfrm>
          <a:noFill/>
          <a:ln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43125"/>
            <a:ext cx="39052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>
            <a:off x="4357688" y="3500438"/>
            <a:ext cx="642937" cy="7858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76400"/>
            <a:ext cx="6553200" cy="685800"/>
          </a:xfrm>
        </p:spPr>
        <p:txBody>
          <a:bodyPr/>
          <a:lstStyle/>
          <a:p>
            <a:r>
              <a:rPr lang="en-US" dirty="0" err="1" smtClean="0"/>
              <a:t>Pigeonpea</a:t>
            </a:r>
            <a:r>
              <a:rPr lang="en-US" dirty="0" smtClean="0"/>
              <a:t> integration…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3222" y="2933508"/>
            <a:ext cx="4867955" cy="2743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3200"/>
            <a:ext cx="7620000" cy="1143000"/>
          </a:xfrm>
        </p:spPr>
        <p:txBody>
          <a:bodyPr/>
          <a:lstStyle/>
          <a:p>
            <a:r>
              <a:rPr lang="en-US" dirty="0" smtClean="0"/>
              <a:t>Sustainability indices (metrics)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498600" y="1574800"/>
          <a:ext cx="6007100" cy="4572000"/>
        </p:xfrm>
        <a:graphic>
          <a:graphicData uri="http://schemas.openxmlformats.org/presentationml/2006/ole">
            <p:oleObj spid="_x0000_s1026" name="SPW 13.0 Graph" r:id="rId3" imgW="5686304" imgH="4324336" progId="">
              <p:embed/>
            </p:oleObj>
          </a:graphicData>
        </a:graphic>
      </p:graphicFrame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590800" y="1371600"/>
            <a:ext cx="6157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smtClean="0">
                <a:cs typeface="Avenir Book"/>
              </a:rPr>
              <a:t>Aboveground biomass inputs</a:t>
            </a:r>
            <a:endParaRPr lang="en-US" sz="2800" dirty="0">
              <a:cs typeface="Avenir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706" y="3784157"/>
            <a:ext cx="5039360" cy="283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15346" y="1301543"/>
            <a:ext cx="59046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Complex</a:t>
            </a:r>
          </a:p>
          <a:p>
            <a:pPr algn="ctr"/>
            <a:r>
              <a:rPr lang="en-US" sz="2800" dirty="0" smtClean="0"/>
              <a:t>Laborious</a:t>
            </a:r>
          </a:p>
          <a:p>
            <a:pPr algn="ctr"/>
            <a:r>
              <a:rPr lang="en-US" sz="2800" dirty="0" smtClean="0"/>
              <a:t>Expensive</a:t>
            </a:r>
          </a:p>
          <a:p>
            <a:pPr algn="ctr"/>
            <a:r>
              <a:rPr lang="en-US" sz="2800" dirty="0" smtClean="0"/>
              <a:t>Time consuming</a:t>
            </a:r>
          </a:p>
          <a:p>
            <a:pPr algn="ctr"/>
            <a:r>
              <a:rPr lang="en-US" sz="2800" dirty="0" smtClean="0"/>
              <a:t>Destructive sampling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85750" y="122591"/>
            <a:ext cx="8229600" cy="10380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latin typeface="+mn-lt"/>
                <a:cs typeface="Avenir Book" charset="0"/>
              </a:rPr>
              <a:t>Measuring the ‘hidden half’</a:t>
            </a:r>
            <a:endParaRPr lang="en-US" sz="3600" dirty="0">
              <a:latin typeface="+mn-lt"/>
              <a:cs typeface="Avenir Boo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0800" y="1066800"/>
            <a:ext cx="6400800" cy="8860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prstClr val="black"/>
                </a:solidFill>
                <a:latin typeface="+mn-lt"/>
                <a:cs typeface="Avenir Book"/>
              </a:rPr>
              <a:t>Belowground biomass assessment </a:t>
            </a:r>
            <a:endParaRPr lang="en-US" sz="3600" dirty="0">
              <a:solidFill>
                <a:prstClr val="black"/>
              </a:solidFill>
              <a:latin typeface="+mn-lt"/>
              <a:cs typeface="Avenir Book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6129340"/>
              </p:ext>
            </p:extLst>
          </p:nvPr>
        </p:nvGraphicFramePr>
        <p:xfrm>
          <a:off x="4746012" y="-25911"/>
          <a:ext cx="4191000" cy="256276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38200"/>
                <a:gridCol w="838200"/>
                <a:gridCol w="838200"/>
              </a:tblGrid>
              <a:tr h="2562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INTRO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METHODS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RESULTS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DISCUSSION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7624670"/>
              </p:ext>
            </p:extLst>
          </p:nvPr>
        </p:nvGraphicFramePr>
        <p:xfrm>
          <a:off x="142927" y="-12857"/>
          <a:ext cx="2613447" cy="256276"/>
        </p:xfrm>
        <a:graphic>
          <a:graphicData uri="http://schemas.openxmlformats.org/drawingml/2006/table">
            <a:tbl>
              <a:tblPr/>
              <a:tblGrid>
                <a:gridCol w="2613447"/>
              </a:tblGrid>
              <a:tr h="2562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PIGEONPEA PRODUCTIVITY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4478"/>
            <a:ext cx="2711672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3786" y="2386739"/>
            <a:ext cx="299405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9950" y="3328261"/>
            <a:ext cx="27157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ounded Rectangle 12"/>
          <p:cNvSpPr/>
          <p:nvPr/>
        </p:nvSpPr>
        <p:spPr>
          <a:xfrm>
            <a:off x="170215" y="4014061"/>
            <a:ext cx="2371241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0 - 20 cm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245190" y="5021450"/>
            <a:ext cx="2371241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20 - 40 cm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322179" y="5904318"/>
            <a:ext cx="2371241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40 - 60 cm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76110" y="6584315"/>
            <a:ext cx="2057400" cy="365125"/>
          </a:xfrm>
        </p:spPr>
        <p:txBody>
          <a:bodyPr/>
          <a:lstStyle/>
          <a:p>
            <a:fld id="{394E3982-7DBC-4CEC-8C4F-657D48367B21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513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600200"/>
            <a:ext cx="3733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Insert map</a:t>
            </a:r>
            <a:endParaRPr lang="en-US" dirty="0"/>
          </a:p>
        </p:txBody>
      </p:sp>
      <p:pic>
        <p:nvPicPr>
          <p:cNvPr id="5" name="Picture 2" descr="colad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228600"/>
            <a:ext cx="3554730" cy="6629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00200" y="4343400"/>
            <a:ext cx="2411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We are around here!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8600" y="1676400"/>
            <a:ext cx="4707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A  geography lesson</a:t>
            </a:r>
            <a:endParaRPr lang="en-US" sz="3600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038600" y="4419600"/>
            <a:ext cx="3810000" cy="228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905000"/>
            <a:ext cx="5181600" cy="415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2590800" y="1066800"/>
            <a:ext cx="6157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/>
              <a:t>Belowground biomass: 0-20 cm layer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156834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156834"/>
              </a:solidFill>
              <a:latin typeface="Gill Sans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50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447800"/>
            <a:ext cx="8229600" cy="1143000"/>
          </a:xfrm>
        </p:spPr>
        <p:txBody>
          <a:bodyPr/>
          <a:lstStyle/>
          <a:p>
            <a:r>
              <a:rPr lang="en-US" sz="2800" dirty="0" err="1" smtClean="0"/>
              <a:t>Labour</a:t>
            </a:r>
            <a:r>
              <a:rPr lang="en-US" sz="2800" dirty="0" smtClean="0"/>
              <a:t> productivity and gender issues….who is likely to have made these ridges????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00200" y="2438400"/>
            <a:ext cx="6324600" cy="3933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14438"/>
            <a:ext cx="7543800" cy="800100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Labour</a:t>
            </a:r>
            <a:r>
              <a:rPr lang="en-US" dirty="0" smtClean="0"/>
              <a:t> productivity…soil fertility</a:t>
            </a:r>
            <a:endParaRPr lang="en-US" dirty="0"/>
          </a:p>
        </p:txBody>
      </p:sp>
      <p:pic>
        <p:nvPicPr>
          <p:cNvPr id="8195" name="Picture 2" descr="C:\Users\Dr Chikowo\Desktop\Africa RISING\REVIEW preparation materils\Chitedze presentation\photos\IMG_134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3950" y="2209800"/>
            <a:ext cx="6286500" cy="4191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19200"/>
            <a:ext cx="7620000" cy="8001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Legumes to harness N2 to organic form</a:t>
            </a:r>
            <a:endParaRPr lang="en-US" sz="3600" dirty="0"/>
          </a:p>
        </p:txBody>
      </p:sp>
      <p:pic>
        <p:nvPicPr>
          <p:cNvPr id="10243" name="Picture 2" descr="C:\Users\Dr Chikowo\Desktop\Africa RISING\REVIEW preparation materils\Chitedze presentation\photos\IMG_13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3950" y="2209800"/>
            <a:ext cx="6286500" cy="4191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563" y="1214438"/>
            <a:ext cx="5643562" cy="857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Between farm Contrasts</a:t>
            </a:r>
            <a:endParaRPr lang="en-US" dirty="0"/>
          </a:p>
        </p:txBody>
      </p:sp>
      <p:pic>
        <p:nvPicPr>
          <p:cNvPr id="12291" name="Picture 2" descr="C:\Users\Dr Chikowo\Desktop\Africa RISING\REVIEW preparation materils\Chitedze presentation\photos\IMG_134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0775" y="2209800"/>
            <a:ext cx="6292850" cy="4191000"/>
          </a:xfrm>
          <a:noFill/>
          <a:ln>
            <a:miter lim="800000"/>
            <a:headEnd/>
            <a:tailEnd/>
          </a:ln>
        </p:spPr>
      </p:pic>
      <p:sp>
        <p:nvSpPr>
          <p:cNvPr id="5" name="Left-Right Arrow 4"/>
          <p:cNvSpPr/>
          <p:nvPr/>
        </p:nvSpPr>
        <p:spPr>
          <a:xfrm>
            <a:off x="2928938" y="3143250"/>
            <a:ext cx="3286125" cy="357188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285750" y="1357313"/>
            <a:ext cx="8229600" cy="642937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solidFill>
                  <a:srgbClr val="800000"/>
                </a:solidFill>
                <a:ea typeface="ＭＳ Ｐゴシック" pitchFamily="34" charset="-128"/>
              </a:rPr>
              <a:t>Potential pitfalls for intensification across nutrient gradients…</a:t>
            </a:r>
            <a:endParaRPr lang="en-US" sz="2400" dirty="0" smtClean="0">
              <a:solidFill>
                <a:srgbClr val="800000"/>
              </a:solidFill>
              <a:ea typeface="ＭＳ Ｐゴシック" pitchFamily="34" charset="-128"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000250"/>
            <a:ext cx="6176963" cy="462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>
            <a:cxnSpLocks noChangeShapeType="1"/>
          </p:cNvCxnSpPr>
          <p:nvPr/>
        </p:nvCxnSpPr>
        <p:spPr bwMode="auto">
          <a:xfrm rot="5400000" flipH="1" flipV="1">
            <a:off x="3582988" y="4646612"/>
            <a:ext cx="762000" cy="3175"/>
          </a:xfrm>
          <a:prstGeom prst="straightConnector1">
            <a:avLst/>
          </a:prstGeom>
          <a:noFill/>
          <a:ln w="38100">
            <a:solidFill>
              <a:srgbClr val="003300"/>
            </a:solidFill>
            <a:round/>
            <a:headEnd type="arrow" w="med" len="med"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rot="5400000" flipH="1" flipV="1">
            <a:off x="4115594" y="3504406"/>
            <a:ext cx="762000" cy="158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rot="5400000" flipH="1" flipV="1">
            <a:off x="4878388" y="4113212"/>
            <a:ext cx="1066800" cy="3175"/>
          </a:xfrm>
          <a:prstGeom prst="straightConnector1">
            <a:avLst/>
          </a:prstGeom>
          <a:noFill/>
          <a:ln w="38100">
            <a:solidFill>
              <a:srgbClr val="003300"/>
            </a:solidFill>
            <a:round/>
            <a:headEnd type="arrow" w="med" len="med"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 rot="5400000" flipH="1" flipV="1">
            <a:off x="5410200" y="3276600"/>
            <a:ext cx="609600" cy="0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 type="arrow" w="med" len="med"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/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214438" y="928688"/>
            <a:ext cx="7929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Basic crop production ecology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 (1)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 (1)</Template>
  <TotalTime>500</TotalTime>
  <Words>376</Words>
  <Application>Microsoft Office PowerPoint</Application>
  <PresentationFormat>On-screen Show (4:3)</PresentationFormat>
  <Paragraphs>80</Paragraphs>
  <Slides>31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AfricaRISING_presentation_template_Global (1)</vt:lpstr>
      <vt:lpstr>1_Custom Design</vt:lpstr>
      <vt:lpstr>SPW 13.0 Graph</vt:lpstr>
      <vt:lpstr>Slide 1</vt:lpstr>
      <vt:lpstr>Malawi </vt:lpstr>
      <vt:lpstr>Slide 3</vt:lpstr>
      <vt:lpstr>Labour productivity and gender issues….who is likely to have made these ridges????</vt:lpstr>
      <vt:lpstr>Labour productivity…soil fertility</vt:lpstr>
      <vt:lpstr>Legumes to harness N2 to organic form</vt:lpstr>
      <vt:lpstr>Between farm Contrasts</vt:lpstr>
      <vt:lpstr>Potential pitfalls for intensification across nutrient gradients…</vt:lpstr>
      <vt:lpstr>Slide 9</vt:lpstr>
      <vt:lpstr>Slide 10</vt:lpstr>
      <vt:lpstr>Slide 11</vt:lpstr>
      <vt:lpstr>Responding to different farm/socioeconomic circumstances …</vt:lpstr>
      <vt:lpstr>When land is too constraining..</vt:lpstr>
      <vt:lpstr>The doubled-up legume technology Intercropping two grain legumes</vt:lpstr>
      <vt:lpstr>Doubled-up legumes – intercropping 2 legumes that have little inter-specific competition for resources</vt:lpstr>
      <vt:lpstr>When groundnut is almost mature, pigeonpea begins vigorous growth</vt:lpstr>
      <vt:lpstr>Then flowers and pods form</vt:lpstr>
      <vt:lpstr>Understorey groundnut has since been harvested….!!!</vt:lpstr>
      <vt:lpstr>Unfertilized  vs NP fertilizer</vt:lpstr>
      <vt:lpstr>Unfertilized  vs NP fertilizer</vt:lpstr>
      <vt:lpstr>Maize yields are reduced with legume intercropping compared to sole maize under well fertilised conditions</vt:lpstr>
      <vt:lpstr>Intraspecific competition – yield penalties in doubled up systems</vt:lpstr>
      <vt:lpstr>Sole and doubled-up legumes are highly beneficial to maize in sequence!</vt:lpstr>
      <vt:lpstr>Climbing beans: possibilities in Linthipe</vt:lpstr>
      <vt:lpstr>Pigeonpea integration…</vt:lpstr>
      <vt:lpstr>Sustainability indices (metrics) </vt:lpstr>
      <vt:lpstr>Slide 27</vt:lpstr>
      <vt:lpstr>Slide 28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Chikowo</dc:creator>
  <cp:lastModifiedBy>Dr Chikowo</cp:lastModifiedBy>
  <cp:revision>64</cp:revision>
  <cp:lastPrinted>2011-10-06T11:45:23Z</cp:lastPrinted>
  <dcterms:created xsi:type="dcterms:W3CDTF">2015-03-24T10:03:57Z</dcterms:created>
  <dcterms:modified xsi:type="dcterms:W3CDTF">2015-07-15T06:24:34Z</dcterms:modified>
</cp:coreProperties>
</file>